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7" r:id="rId10"/>
    <p:sldId id="263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E933-8AC4-47C0-8070-616409A9377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5CB-A78E-423E-AD2F-8F1D45B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9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E933-8AC4-47C0-8070-616409A9377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5CB-A78E-423E-AD2F-8F1D45B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1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E933-8AC4-47C0-8070-616409A9377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5CB-A78E-423E-AD2F-8F1D45B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4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E933-8AC4-47C0-8070-616409A9377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5CB-A78E-423E-AD2F-8F1D45B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0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E933-8AC4-47C0-8070-616409A9377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5CB-A78E-423E-AD2F-8F1D45B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1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E933-8AC4-47C0-8070-616409A9377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5CB-A78E-423E-AD2F-8F1D45B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E933-8AC4-47C0-8070-616409A9377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5CB-A78E-423E-AD2F-8F1D45B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E933-8AC4-47C0-8070-616409A9377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5CB-A78E-423E-AD2F-8F1D45B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7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E933-8AC4-47C0-8070-616409A9377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5CB-A78E-423E-AD2F-8F1D45B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E933-8AC4-47C0-8070-616409A9377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5CB-A78E-423E-AD2F-8F1D45B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7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E933-8AC4-47C0-8070-616409A9377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5CB-A78E-423E-AD2F-8F1D45B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6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CE933-8AC4-47C0-8070-616409A9377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55CB-A78E-423E-AD2F-8F1D45B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-386463"/>
            <a:ext cx="11210925" cy="7273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440498"/>
            <a:ext cx="3383280" cy="3442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305300"/>
            <a:ext cx="2305050" cy="2305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75" y="4149145"/>
            <a:ext cx="2809875" cy="2545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5629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5350" y="-11072"/>
            <a:ext cx="9277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Navigation Reimagined: ATOM - The Future of Accessible Wayfinding is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2666326"/>
            <a:ext cx="606571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Tinski Tech Inc. Presents:</a:t>
            </a:r>
          </a:p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ATOM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82550"/>
            <a:ext cx="11029950" cy="1325563"/>
          </a:xfrm>
        </p:spPr>
        <p:txBody>
          <a:bodyPr/>
          <a:lstStyle/>
          <a:p>
            <a:r>
              <a:rPr lang="en-US" dirty="0"/>
              <a:t>ATOM Business: Driving Revenue Through Managed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504950"/>
            <a:ext cx="11115675" cy="5153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Seeking Advocacy Partners</a:t>
            </a:r>
          </a:p>
          <a:p>
            <a:pPr lvl="1"/>
            <a:r>
              <a:rPr lang="en-US" dirty="0"/>
              <a:t>Align with our accessibility mission</a:t>
            </a:r>
          </a:p>
          <a:p>
            <a:pPr lvl="1"/>
            <a:r>
              <a:rPr lang="en-US" dirty="0"/>
              <a:t>Help inform product refinements</a:t>
            </a:r>
          </a:p>
          <a:p>
            <a:r>
              <a:rPr lang="en-US" dirty="0"/>
              <a:t>Pursuing Technology Collaboration</a:t>
            </a:r>
          </a:p>
          <a:p>
            <a:pPr lvl="1"/>
            <a:r>
              <a:rPr lang="en-US" dirty="0"/>
              <a:t>Integration to boost adaptability</a:t>
            </a:r>
          </a:p>
          <a:p>
            <a:pPr lvl="1"/>
            <a:r>
              <a:rPr lang="en-US" dirty="0"/>
              <a:t>Co-marketing to expand reach</a:t>
            </a:r>
          </a:p>
          <a:p>
            <a:r>
              <a:rPr lang="en-US" dirty="0"/>
              <a:t>Interested in Investing?</a:t>
            </a:r>
          </a:p>
          <a:p>
            <a:pPr lvl="1"/>
            <a:r>
              <a:rPr lang="en-US" dirty="0"/>
              <a:t>Exponential assistive tech growth potential</a:t>
            </a:r>
          </a:p>
          <a:p>
            <a:pPr lvl="1"/>
            <a:r>
              <a:rPr lang="en-US" dirty="0"/>
              <a:t>Proven founder-market fit team</a:t>
            </a:r>
          </a:p>
          <a:p>
            <a:pPr marL="0" indent="0">
              <a:buNone/>
            </a:pPr>
            <a:r>
              <a:rPr lang="en-US" b="1" dirty="0"/>
              <a:t>Next Steps:</a:t>
            </a:r>
          </a:p>
          <a:p>
            <a:r>
              <a:rPr lang="en-US" dirty="0"/>
              <a:t>Set up a meeting</a:t>
            </a:r>
          </a:p>
          <a:p>
            <a:r>
              <a:rPr lang="en-US" dirty="0"/>
              <a:t>Further conversations</a:t>
            </a:r>
          </a:p>
          <a:p>
            <a:r>
              <a:rPr lang="en-US" dirty="0"/>
              <a:t>Work together towards positive impact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8" y="5571946"/>
            <a:ext cx="1419423" cy="1286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13" y="554234"/>
            <a:ext cx="1554480" cy="15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4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98450"/>
            <a:ext cx="11029950" cy="1325563"/>
          </a:xfrm>
        </p:spPr>
        <p:txBody>
          <a:bodyPr/>
          <a:lstStyle/>
          <a:p>
            <a:r>
              <a:rPr lang="en-US" dirty="0"/>
              <a:t>ATOM's Financial Growth Trajectory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4095734"/>
            <a:ext cx="10905624" cy="2561725"/>
          </a:xfrm>
        </p:spPr>
        <p:txBody>
          <a:bodyPr>
            <a:normAutofit/>
          </a:bodyPr>
          <a:lstStyle/>
          <a:p>
            <a:r>
              <a:rPr lang="en-US" dirty="0" smtClean="0"/>
              <a:t>Funding </a:t>
            </a:r>
            <a:r>
              <a:rPr lang="en-US" dirty="0"/>
              <a:t>Needs</a:t>
            </a:r>
          </a:p>
          <a:p>
            <a:pPr lvl="1"/>
            <a:r>
              <a:rPr lang="en-US" dirty="0"/>
              <a:t>Seeking </a:t>
            </a:r>
            <a:r>
              <a:rPr lang="en-US" dirty="0" smtClean="0"/>
              <a:t>$500K </a:t>
            </a:r>
            <a:r>
              <a:rPr lang="en-US" dirty="0"/>
              <a:t>seed round</a:t>
            </a:r>
          </a:p>
          <a:p>
            <a:pPr lvl="1"/>
            <a:r>
              <a:rPr lang="en-US" dirty="0"/>
              <a:t>$2M Series A in Year 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/>
              <a:t>Core Metrics</a:t>
            </a:r>
          </a:p>
          <a:p>
            <a:pPr lvl="1"/>
            <a:r>
              <a:rPr lang="en-US" dirty="0"/>
              <a:t>High margin SaaS business</a:t>
            </a:r>
          </a:p>
          <a:p>
            <a:pPr lvl="1"/>
            <a:r>
              <a:rPr lang="en-US" dirty="0"/>
              <a:t>Capital efficient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8" y="5571946"/>
            <a:ext cx="1419423" cy="1286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13" y="554234"/>
            <a:ext cx="1554480" cy="158174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40146"/>
              </p:ext>
            </p:extLst>
          </p:nvPr>
        </p:nvGraphicFramePr>
        <p:xfrm>
          <a:off x="459880" y="1401451"/>
          <a:ext cx="10304376" cy="26296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6094"/>
                <a:gridCol w="2576094"/>
                <a:gridCol w="2576094"/>
                <a:gridCol w="2576094"/>
              </a:tblGrid>
              <a:tr h="52593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Revenue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Expenses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Profitability</a:t>
                      </a:r>
                      <a:endParaRPr lang="en-US" sz="2000" dirty="0"/>
                    </a:p>
                  </a:txBody>
                  <a:tcPr/>
                </a:tc>
              </a:tr>
              <a:tr h="5259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Year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$250K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Initial Research Period</a:t>
                      </a:r>
                      <a:endParaRPr lang="en-US" sz="2000" dirty="0"/>
                    </a:p>
                  </a:txBody>
                  <a:tcPr/>
                </a:tc>
              </a:tr>
              <a:tr h="5259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Year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$1.2M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$850K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9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Year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$4.5M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$2.1M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Break Even</a:t>
                      </a:r>
                      <a:endParaRPr lang="en-US" sz="2000" dirty="0"/>
                    </a:p>
                  </a:txBody>
                  <a:tcPr/>
                </a:tc>
              </a:tr>
              <a:tr h="5259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Year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$10.2M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$4.2M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25% margin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87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98450"/>
            <a:ext cx="11029950" cy="1325563"/>
          </a:xfrm>
        </p:spPr>
        <p:txBody>
          <a:bodyPr/>
          <a:lstStyle/>
          <a:p>
            <a:r>
              <a:rPr lang="en-US" dirty="0"/>
              <a:t>Join Us in Enhancing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504950"/>
            <a:ext cx="11115675" cy="5153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Seeking Advocacy Partners</a:t>
            </a:r>
          </a:p>
          <a:p>
            <a:pPr lvl="1"/>
            <a:r>
              <a:rPr lang="en-US" dirty="0"/>
              <a:t>Align with our accessibility mission</a:t>
            </a:r>
          </a:p>
          <a:p>
            <a:pPr lvl="1"/>
            <a:r>
              <a:rPr lang="en-US" dirty="0"/>
              <a:t>Help inform product refinements</a:t>
            </a:r>
          </a:p>
          <a:p>
            <a:r>
              <a:rPr lang="en-US" dirty="0"/>
              <a:t>Pursuing Technology Collaboration</a:t>
            </a:r>
          </a:p>
          <a:p>
            <a:pPr lvl="1"/>
            <a:r>
              <a:rPr lang="en-US" dirty="0"/>
              <a:t>Integration to boost adaptability</a:t>
            </a:r>
          </a:p>
          <a:p>
            <a:pPr lvl="1"/>
            <a:r>
              <a:rPr lang="en-US" dirty="0"/>
              <a:t>Co-marketing to expand reach</a:t>
            </a:r>
          </a:p>
          <a:p>
            <a:r>
              <a:rPr lang="en-US" dirty="0"/>
              <a:t>Interested in Investing?</a:t>
            </a:r>
          </a:p>
          <a:p>
            <a:pPr lvl="1"/>
            <a:r>
              <a:rPr lang="en-US" dirty="0"/>
              <a:t>Exponential assistive tech growth potential</a:t>
            </a:r>
          </a:p>
          <a:p>
            <a:pPr lvl="1"/>
            <a:r>
              <a:rPr lang="en-US" dirty="0"/>
              <a:t>Proven founder-market fit team</a:t>
            </a:r>
          </a:p>
          <a:p>
            <a:r>
              <a:rPr lang="en-US" dirty="0"/>
              <a:t>Next Steps:</a:t>
            </a:r>
          </a:p>
          <a:p>
            <a:r>
              <a:rPr lang="en-US" dirty="0"/>
              <a:t>Set up a meeting</a:t>
            </a:r>
          </a:p>
          <a:p>
            <a:r>
              <a:rPr lang="en-US" dirty="0"/>
              <a:t>Further conversations</a:t>
            </a:r>
          </a:p>
          <a:p>
            <a:r>
              <a:rPr lang="en-US" dirty="0"/>
              <a:t>Work together towards positive impact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8" y="5571946"/>
            <a:ext cx="1419423" cy="1286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13" y="554234"/>
            <a:ext cx="1554480" cy="15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842" y="0"/>
            <a:ext cx="1965158" cy="1999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Assistive Technology for Orientation and Mobility (ATOM) 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ATOM's groundbreaking assistive technologies enable unprecedented accessibility and wayfinding for the blind and visually impaired, allowing businesses to profitably serve the mobility needs of millions in untapped markets.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8" y="5571946"/>
            <a:ext cx="1419423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8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71" y="142375"/>
            <a:ext cx="1554480" cy="1581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Expanding Access: Addressing an Overlooked </a:t>
            </a:r>
            <a:r>
              <a:rPr lang="en-US" dirty="0" smtClean="0"/>
              <a:t>Need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Vision impairment impacted over </a:t>
            </a:r>
            <a:r>
              <a:rPr lang="en-US" sz="2000" dirty="0" smtClean="0"/>
              <a:t>10 million </a:t>
            </a:r>
            <a:r>
              <a:rPr lang="en-US" sz="2000" dirty="0"/>
              <a:t>Americans in 2020, with cases expected to double by 2050 driven by aging demographics and eye diseases.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Mainstream mobility aids like white canes and guide dogs have severe limitations safely navigating crowded indoor spaces like offices, clinics, schools.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61% of legally blind adults report inability to travel outside unaccompanied, facing isolation and unemployment risks from orientation challenges.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Lack of environmental awareness and inability to dynamically detect hazards leads to disorientation, anxiety and accidents for the visually impaired.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Advanced Assistive Technologies that enhance spatial understanding, provide proximity alerts and give audio pathing assistance can greatly improve confidence, access and participation for millions mobility-impaired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8" y="5571946"/>
            <a:ext cx="1419423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ATOM: Reimagining Navigation for the Vision Impaired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8245"/>
            <a:ext cx="5181600" cy="347739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ATOM enables next-generation accessible mobility via:</a:t>
            </a:r>
          </a:p>
          <a:p>
            <a:pPr>
              <a:lnSpc>
                <a:spcPct val="150000"/>
              </a:lnSpc>
            </a:pPr>
            <a:r>
              <a:rPr lang="en-US" dirty="0"/>
              <a:t>Detailed Spatial Mapping</a:t>
            </a:r>
          </a:p>
          <a:p>
            <a:pPr>
              <a:lnSpc>
                <a:spcPct val="150000"/>
              </a:lnSpc>
            </a:pPr>
            <a:r>
              <a:rPr lang="en-US" dirty="0"/>
              <a:t>Dynamic Hazard Alerts</a:t>
            </a:r>
          </a:p>
          <a:p>
            <a:pPr>
              <a:lnSpc>
                <a:spcPct val="150000"/>
              </a:lnSpc>
            </a:pPr>
            <a:r>
              <a:rPr lang="en-US" dirty="0"/>
              <a:t>Natural Audio Guidance</a:t>
            </a:r>
          </a:p>
          <a:p>
            <a:pPr>
              <a:lnSpc>
                <a:spcPct val="150000"/>
              </a:lnSpc>
            </a:pPr>
            <a:r>
              <a:rPr lang="en-US" dirty="0"/>
              <a:t>Cloud-free Operation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71" y="142375"/>
            <a:ext cx="1554480" cy="1581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8" y="5571946"/>
            <a:ext cx="1419423" cy="1286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075" y="5276850"/>
            <a:ext cx="605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Blending discreet on-body guidance devices with assistive spatial infrastructure temporarily mapping spaces, ATOM supports accessible navigation via responsively generated audio prompts benefitting from local environmental insights.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81088" y="5225643"/>
            <a:ext cx="3343275" cy="5048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85925" y="4686300"/>
            <a:ext cx="771525" cy="5905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9050" y="5516066"/>
            <a:ext cx="5048250" cy="48595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7675" y="3308261"/>
            <a:ext cx="809625" cy="226368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26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8" y="5571946"/>
            <a:ext cx="1419423" cy="1286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 Key Capabilities: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597025"/>
            <a:ext cx="11134725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Localized </a:t>
            </a:r>
            <a:r>
              <a:rPr lang="en-US" dirty="0"/>
              <a:t>Situational </a:t>
            </a:r>
            <a:r>
              <a:rPr lang="en-US" dirty="0" smtClean="0"/>
              <a:t>Mapping. </a:t>
            </a:r>
            <a:r>
              <a:rPr lang="en-US" dirty="0"/>
              <a:t>Chaperone's exclusively onboard camera sensors temporarily capture occupancy data to construct specialized spatial maps attuned to Users, devoid of external sharing.</a:t>
            </a:r>
          </a:p>
          <a:p>
            <a:r>
              <a:rPr lang="en-US" dirty="0"/>
              <a:t>Dynamic Hazard Detection Proprietary machine learning algorithms analyze user patterns to provide real-time collision alerts customized to pace and responsiveness.</a:t>
            </a:r>
          </a:p>
          <a:p>
            <a:pPr marL="0" indent="0">
              <a:buNone/>
            </a:pPr>
            <a:r>
              <a:rPr lang="en-US" dirty="0"/>
              <a:t>Natural Guidance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ATOM </a:t>
            </a:r>
            <a:r>
              <a:rPr lang="en-US" dirty="0"/>
              <a:t>generates location-based audio prompts shaped to user positioning for intuitive mobility while reducing sensory burden.</a:t>
            </a:r>
          </a:p>
          <a:p>
            <a:r>
              <a:rPr lang="en-US" dirty="0"/>
              <a:t>Secure Edge Connectivity Dedicated local routers enable information exchange solely between on-premise ATOM modules to guarantee operational privacy by design.</a:t>
            </a:r>
          </a:p>
          <a:p>
            <a:r>
              <a:rPr lang="en-US" dirty="0"/>
              <a:t>By synergizing best-in-class ML, UX and rapidly evolving IoT platforms tailor-made for accessibility, ATOM delivers revolutionary, discreet support for confident navigation.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71" y="142375"/>
            <a:ext cx="1554480" cy="15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5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81625"/>
            <a:ext cx="10820400" cy="742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8" y="5571946"/>
            <a:ext cx="1419423" cy="1286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in it for location </a:t>
            </a:r>
            <a:r>
              <a:rPr lang="en-US" dirty="0" smtClean="0"/>
              <a:t>owners?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387475"/>
            <a:ext cx="11158537" cy="4889500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dirty="0"/>
              <a:t>What Location Owners Get With </a:t>
            </a:r>
            <a:r>
              <a:rPr lang="en-US" sz="9600" b="1" dirty="0" smtClean="0"/>
              <a:t>ATOM Business:</a:t>
            </a:r>
            <a:endParaRPr lang="en-US" sz="9600" b="1" dirty="0"/>
          </a:p>
          <a:p>
            <a:pPr fontAlgn="base"/>
            <a:r>
              <a:rPr lang="en-US" sz="7200" dirty="0"/>
              <a:t>Expanded Customer Base: Serve millions of visually impaired customers needing advanced wayfinding assistance - an overlooked demographic</a:t>
            </a:r>
          </a:p>
          <a:p>
            <a:pPr fontAlgn="base"/>
            <a:r>
              <a:rPr lang="en-US" sz="7200" dirty="0"/>
              <a:t>Competitive Edge: Gain an advantage over other establishments by being accessible and inclusive</a:t>
            </a:r>
          </a:p>
          <a:p>
            <a:pPr fontAlgn="base"/>
            <a:r>
              <a:rPr lang="en-US" sz="7200" dirty="0"/>
              <a:t>Enhanced Reputation: Demonstrate commitment to serving all customers and compliance with ADA regulations</a:t>
            </a:r>
          </a:p>
          <a:p>
            <a:pPr fontAlgn="base"/>
            <a:r>
              <a:rPr lang="en-US" sz="7200" dirty="0"/>
              <a:t>New Revenue Stream: Attract new visually impaired customers representing potential untapped revenue</a:t>
            </a:r>
          </a:p>
          <a:p>
            <a:pPr fontAlgn="base"/>
            <a:r>
              <a:rPr lang="en-US" sz="7200" dirty="0"/>
              <a:t>Turnkey Solution: ATOM handles mapping, alerts and audio guidance - no expertise needed for business owners</a:t>
            </a:r>
          </a:p>
          <a:p>
            <a:pPr marL="0" indent="0" fontAlgn="base">
              <a:buNone/>
            </a:pPr>
            <a:r>
              <a:rPr lang="en-US" sz="9600" b="1" dirty="0"/>
              <a:t>What Owners Need to Do:</a:t>
            </a:r>
          </a:p>
          <a:p>
            <a:pPr fontAlgn="base"/>
            <a:r>
              <a:rPr lang="en-US" sz="7200" dirty="0"/>
              <a:t>Purchase ATOM service package based on building size</a:t>
            </a:r>
          </a:p>
          <a:p>
            <a:pPr fontAlgn="base"/>
            <a:r>
              <a:rPr lang="en-US" sz="7200" dirty="0"/>
              <a:t>Grant access for initial spatial mapping walkthrough</a:t>
            </a:r>
          </a:p>
          <a:p>
            <a:pPr fontAlgn="base"/>
            <a:r>
              <a:rPr lang="en-US" sz="7200" dirty="0"/>
              <a:t>Provide power connections for installed assistive beacons</a:t>
            </a:r>
          </a:p>
          <a:p>
            <a:pPr fontAlgn="base"/>
            <a:r>
              <a:rPr lang="en-US" sz="7200" dirty="0"/>
              <a:t>Promote establishment's accessibility to expand reach</a:t>
            </a:r>
          </a:p>
          <a:p>
            <a:pPr marL="0" indent="0" fontAlgn="base">
              <a:buNone/>
            </a:pPr>
            <a:endParaRPr lang="en-US" sz="4800" b="1" dirty="0" smtClean="0"/>
          </a:p>
          <a:p>
            <a:pPr marL="0" indent="0" fontAlgn="base">
              <a:buNone/>
            </a:pPr>
            <a:r>
              <a:rPr lang="en-US" sz="9600" b="1" dirty="0" smtClean="0"/>
              <a:t>That's </a:t>
            </a:r>
            <a:r>
              <a:rPr lang="en-US" sz="9600" b="1" dirty="0"/>
              <a:t>it! </a:t>
            </a:r>
            <a:r>
              <a:rPr lang="en-US" sz="9600" dirty="0"/>
              <a:t>ATOM handles the rest - spatial mapping, dynamic hazard alerts and natural audio guidance for visually impaired patrons</a:t>
            </a:r>
            <a:r>
              <a:rPr lang="en-US" sz="9600" dirty="0" smtClean="0"/>
              <a:t>.</a:t>
            </a:r>
            <a:endParaRPr lang="en-US" sz="9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71" y="142375"/>
            <a:ext cx="1554480" cy="15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6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 Behind </a:t>
            </a:r>
            <a:r>
              <a:rPr lang="en-US" dirty="0"/>
              <a:t>ATOM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93" y="157635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6" y="3986213"/>
            <a:ext cx="1888088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5" y="3622625"/>
            <a:ext cx="2224019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2" y="1690688"/>
            <a:ext cx="1503597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076450" y="1724025"/>
            <a:ext cx="46767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Martin </a:t>
            </a:r>
            <a:r>
              <a:rPr lang="en-US" sz="2000" b="1" dirty="0"/>
              <a:t>Goldberg, CEO - Tinski Tech 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PhD </a:t>
            </a:r>
            <a:r>
              <a:rPr lang="en-US" dirty="0"/>
              <a:t>Computer Science;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15</a:t>
            </a:r>
            <a:r>
              <a:rPr lang="en-US" dirty="0"/>
              <a:t>+ years software engineering.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Pioneer </a:t>
            </a:r>
            <a:r>
              <a:rPr lang="en-US" dirty="0"/>
              <a:t>in mobile spatial computing for </a:t>
            </a:r>
            <a:r>
              <a:rPr lang="en-US" dirty="0" smtClean="0"/>
              <a:t>accessibility.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Visionary </a:t>
            </a:r>
            <a:r>
              <a:rPr lang="en-US" dirty="0"/>
              <a:t>behind ATOM.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3826" y="3790950"/>
            <a:ext cx="33909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Dave </a:t>
            </a:r>
            <a:r>
              <a:rPr lang="en-US" sz="2000" b="1" dirty="0" smtClean="0"/>
              <a:t>Schleppenbach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Chief </a:t>
            </a:r>
            <a:r>
              <a:rPr lang="en-US" dirty="0"/>
              <a:t>Business Advisor - Tactile Engineering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Serial assistive technology entrepreneur.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Expertise </a:t>
            </a:r>
            <a:r>
              <a:rPr lang="en-US" dirty="0"/>
              <a:t>in advanced manufacturing techniques and STEM education for the visually impaired.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3901" y="1724025"/>
            <a:ext cx="32797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Clarke </a:t>
            </a:r>
            <a:r>
              <a:rPr lang="en-US" sz="2000" b="1" dirty="0" smtClean="0"/>
              <a:t>Thrasher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Marketing Lead - Tinski Tech </a:t>
            </a:r>
            <a:r>
              <a:rPr lang="en-US" dirty="0" smtClean="0"/>
              <a:t>Soon-to-be </a:t>
            </a:r>
            <a:r>
              <a:rPr lang="en-US" dirty="0"/>
              <a:t>MBA grad with demonstrated excellence in positioning and pitching innovations.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051" y="3649325"/>
            <a:ext cx="34004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Tim Oates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 </a:t>
            </a:r>
            <a:r>
              <a:rPr lang="en-US" dirty="0"/>
              <a:t>Architect - Synaptiq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Professor </a:t>
            </a:r>
            <a:r>
              <a:rPr lang="en-US" dirty="0"/>
              <a:t>of Computer Science at UMBC.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Specializes </a:t>
            </a:r>
            <a:r>
              <a:rPr lang="en-US" dirty="0"/>
              <a:t>in machine learning, computer vision and human-centered AI systems.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8" y="5571946"/>
            <a:ext cx="1419423" cy="1286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71" y="142375"/>
            <a:ext cx="1554480" cy="15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5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65125"/>
            <a:ext cx="11029950" cy="1325563"/>
          </a:xfrm>
        </p:spPr>
        <p:txBody>
          <a:bodyPr/>
          <a:lstStyle/>
          <a:p>
            <a:r>
              <a:rPr lang="en-US" dirty="0"/>
              <a:t>Large, High-Growth Assistive Technology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3" y="1384636"/>
            <a:ext cx="11097127" cy="37420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Visually Impaired Population (2020)</a:t>
            </a:r>
          </a:p>
          <a:p>
            <a:pPr lvl="1"/>
            <a:r>
              <a:rPr lang="en-US" dirty="0" smtClean="0"/>
              <a:t>10M</a:t>
            </a:r>
            <a:r>
              <a:rPr lang="en-US" dirty="0"/>
              <a:t>+ Americans</a:t>
            </a:r>
          </a:p>
          <a:p>
            <a:pPr lvl="1"/>
            <a:r>
              <a:rPr lang="en-US" dirty="0" smtClean="0"/>
              <a:t>200M</a:t>
            </a:r>
            <a:r>
              <a:rPr lang="en-US" dirty="0"/>
              <a:t>+ Globally</a:t>
            </a:r>
          </a:p>
          <a:p>
            <a:r>
              <a:rPr lang="en-US" dirty="0"/>
              <a:t>Key Growth Drivers</a:t>
            </a:r>
          </a:p>
          <a:p>
            <a:pPr lvl="1"/>
            <a:r>
              <a:rPr lang="en-US" dirty="0"/>
              <a:t>Aging demographics</a:t>
            </a:r>
          </a:p>
          <a:p>
            <a:pPr lvl="1"/>
            <a:r>
              <a:rPr lang="en-US" dirty="0"/>
              <a:t>Increased eye disease prevalence</a:t>
            </a:r>
          </a:p>
          <a:p>
            <a:r>
              <a:rPr lang="en-US" dirty="0"/>
              <a:t>Lack of curative solutions</a:t>
            </a:r>
          </a:p>
          <a:p>
            <a:pPr lvl="1"/>
            <a:r>
              <a:rPr lang="en-US" dirty="0"/>
              <a:t>Market Projections</a:t>
            </a:r>
          </a:p>
          <a:p>
            <a:pPr lvl="1"/>
            <a:r>
              <a:rPr lang="en-US" dirty="0"/>
              <a:t>Global Assistive Tech for Visually Impaired market to reach $9.5B by 2028</a:t>
            </a:r>
          </a:p>
          <a:p>
            <a:pPr lvl="1"/>
            <a:r>
              <a:rPr lang="en-US" dirty="0"/>
              <a:t>~13% CAGR</a:t>
            </a:r>
          </a:p>
          <a:p>
            <a:pPr lvl="1"/>
            <a:r>
              <a:rPr lang="en-US" dirty="0"/>
              <a:t>Increasing insurance coverage &amp; tech adoption expanding access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8" y="5571946"/>
            <a:ext cx="1419423" cy="1286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13" y="554234"/>
            <a:ext cx="1554480" cy="15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0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07044"/>
              </p:ext>
            </p:extLst>
          </p:nvPr>
        </p:nvGraphicFramePr>
        <p:xfrm>
          <a:off x="1905000" y="1460903"/>
          <a:ext cx="7696200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98804"/>
                <a:gridCol w="1047102"/>
                <a:gridCol w="1047102"/>
                <a:gridCol w="1047102"/>
                <a:gridCol w="1047102"/>
                <a:gridCol w="1413588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Blind</a:t>
                      </a:r>
                    </a:p>
                    <a:p>
                      <a:r>
                        <a:rPr lang="en-US" sz="1400" dirty="0" smtClean="0"/>
                        <a:t>Square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AIRA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 My Eyes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WeWalk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Indoor Atlas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Ease of Use</a:t>
                      </a:r>
                    </a:p>
                    <a:p>
                      <a:r>
                        <a:rPr lang="en-US" sz="1400" dirty="0" smtClean="0"/>
                        <a:t>(1 –5</a:t>
                      </a:r>
                    </a:p>
                    <a:p>
                      <a:r>
                        <a:rPr lang="en-US" sz="1400" dirty="0" smtClean="0"/>
                        <a:t>5- hard)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 (1-3; 3 - High)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Latency Issues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Unknown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GPS &amp; Cloud reliance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Unknown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Direction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Unknown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Wayfinding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Partial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Partial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Safety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Maybe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Maybe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Maybe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Security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Interactive with Environment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8" y="5571946"/>
            <a:ext cx="1419423" cy="1286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13" y="554234"/>
            <a:ext cx="1554480" cy="158174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56" y="1540193"/>
            <a:ext cx="125821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68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925</Words>
  <Application>Microsoft Office PowerPoint</Application>
  <PresentationFormat>Widescreen</PresentationFormat>
  <Paragraphs>193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Assistive Technology for Orientation and Mobility (ATOM) Executive Summary</vt:lpstr>
      <vt:lpstr>Expanding Access: Addressing an Overlooked Need </vt:lpstr>
      <vt:lpstr>Introducing ATOM: Reimagining Navigation for the Vision Impaired</vt:lpstr>
      <vt:lpstr>ATOM Key Capabilities:</vt:lpstr>
      <vt:lpstr>What's in it for location owners?</vt:lpstr>
      <vt:lpstr>Key Personnel Behind ATOM</vt:lpstr>
      <vt:lpstr>Large, High-Growth Assistive Technology Market</vt:lpstr>
      <vt:lpstr>Competitive Analysis</vt:lpstr>
      <vt:lpstr>ATOM Business: Driving Revenue Through Managed Infrastructure</vt:lpstr>
      <vt:lpstr>ATOM's Financial Growth Trajectory</vt:lpstr>
      <vt:lpstr>Join Us in Enhancing Accessibility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27</cp:revision>
  <dcterms:created xsi:type="dcterms:W3CDTF">2023-12-21T15:52:06Z</dcterms:created>
  <dcterms:modified xsi:type="dcterms:W3CDTF">2024-01-26T14:29:31Z</dcterms:modified>
</cp:coreProperties>
</file>